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3"/>
  </p:notesMasterIdLst>
  <p:sldIdLst>
    <p:sldId id="256" r:id="rId2"/>
    <p:sldId id="384" r:id="rId3"/>
    <p:sldId id="257" r:id="rId4"/>
    <p:sldId id="373" r:id="rId5"/>
    <p:sldId id="372" r:id="rId6"/>
    <p:sldId id="258" r:id="rId7"/>
    <p:sldId id="374" r:id="rId8"/>
    <p:sldId id="375" r:id="rId9"/>
    <p:sldId id="259" r:id="rId10"/>
    <p:sldId id="376" r:id="rId11"/>
    <p:sldId id="377" r:id="rId12"/>
    <p:sldId id="260" r:id="rId13"/>
    <p:sldId id="378" r:id="rId14"/>
    <p:sldId id="379" r:id="rId15"/>
    <p:sldId id="261" r:id="rId16"/>
    <p:sldId id="380" r:id="rId17"/>
    <p:sldId id="381" r:id="rId18"/>
    <p:sldId id="262" r:id="rId19"/>
    <p:sldId id="383" r:id="rId20"/>
    <p:sldId id="272" r:id="rId21"/>
    <p:sldId id="371" r:id="rId2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213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48536-212E-4D0B-8BF0-93B556F5884F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0D731-15A2-4CAA-AD02-012C4228AD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69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82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6135" y="1497626"/>
            <a:ext cx="5899441" cy="4744005"/>
          </a:xfrm>
        </p:spPr>
        <p:txBody>
          <a:bodyPr bIns="0" anchor="b">
            <a:normAutofit/>
          </a:bodyPr>
          <a:lstStyle>
            <a:lvl1pPr algn="l">
              <a:defRPr sz="567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6135" y="6591583"/>
            <a:ext cx="5899441" cy="1824893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80" b="0" cap="all" baseline="0">
                <a:solidFill>
                  <a:schemeClr val="tx1"/>
                </a:solidFill>
              </a:defRPr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135" y="614709"/>
            <a:ext cx="3240607" cy="57717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6439" y="1491416"/>
            <a:ext cx="842105" cy="940012"/>
          </a:xfrm>
        </p:spPr>
        <p:txBody>
          <a:bodyPr/>
          <a:lstStyle/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516135" y="6586612"/>
            <a:ext cx="58994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4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515666" y="3447898"/>
            <a:ext cx="68999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36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3930" y="1491419"/>
            <a:ext cx="1158178" cy="869845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5666" y="1491419"/>
            <a:ext cx="5566150" cy="869845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7263929" y="1491419"/>
            <a:ext cx="0" cy="869845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0679" y="9523852"/>
            <a:ext cx="3870484" cy="1099084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260" b="0" i="0">
                <a:solidFill>
                  <a:schemeClr val="tx2"/>
                </a:solidFill>
                <a:latin typeface="+mn-lt"/>
              </a:defRPr>
            </a:lvl1pPr>
            <a:lvl2pPr>
              <a:defRPr sz="3150"/>
            </a:lvl2pPr>
            <a:lvl3pPr>
              <a:defRPr sz="3150"/>
            </a:lvl3pPr>
            <a:lvl4pPr>
              <a:defRPr sz="3150"/>
            </a:lvl4pPr>
            <a:lvl5pPr>
              <a:defRPr sz="315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9754" y="6703384"/>
            <a:ext cx="3861409" cy="1974543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260" b="0" i="0">
                <a:solidFill>
                  <a:schemeClr val="bg1"/>
                </a:solidFill>
                <a:latin typeface="+mn-lt"/>
              </a:defRPr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754" y="4057496"/>
            <a:ext cx="3861409" cy="1140278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3465" b="1" i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5430679" y="6036245"/>
            <a:ext cx="1680210" cy="745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00600" cy="128016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6985157" y="0"/>
            <a:ext cx="2618601" cy="6207055"/>
            <a:chOff x="0" y="12289"/>
            <a:chExt cx="3550" cy="3551"/>
          </a:xfrm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18" noProof="0" dirty="0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18" noProof="0" dirty="0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18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786302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515666" y="3447898"/>
            <a:ext cx="68999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934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666" y="3278110"/>
            <a:ext cx="5897852" cy="3524173"/>
          </a:xfrm>
        </p:spPr>
        <p:txBody>
          <a:bodyPr anchor="b">
            <a:normAutofit/>
          </a:bodyPr>
          <a:lstStyle>
            <a:lvl1pPr algn="l"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5667" y="7104900"/>
            <a:ext cx="5897852" cy="1890801"/>
          </a:xfrm>
        </p:spPr>
        <p:txBody>
          <a:bodyPr tIns="91440">
            <a:normAutofit/>
          </a:bodyPr>
          <a:lstStyle>
            <a:lvl1pPr marL="0" indent="0" algn="l">
              <a:buNone/>
              <a:defRPr sz="1890">
                <a:solidFill>
                  <a:schemeClr val="tx1"/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15666" y="7102639"/>
            <a:ext cx="589785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1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666" y="1502462"/>
            <a:ext cx="6899910" cy="197736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5665" y="3759347"/>
            <a:ext cx="3282165" cy="64167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3641" y="3759348"/>
            <a:ext cx="3281935" cy="641677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515666" y="3447898"/>
            <a:ext cx="68999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3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515666" y="3447898"/>
            <a:ext cx="68999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666" y="1501107"/>
            <a:ext cx="6899911" cy="197179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5666" y="3769828"/>
            <a:ext cx="3282054" cy="149696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310" b="0" cap="all" baseline="0">
                <a:solidFill>
                  <a:schemeClr val="accent1"/>
                </a:solidFill>
              </a:defRPr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5666" y="5271971"/>
            <a:ext cx="3282054" cy="49363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33641" y="3776275"/>
            <a:ext cx="3281935" cy="149750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310" b="0" cap="all" baseline="0">
                <a:solidFill>
                  <a:schemeClr val="accent1"/>
                </a:solidFill>
              </a:defRPr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3641" y="5266784"/>
            <a:ext cx="3281935" cy="492309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65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515666" y="3447898"/>
            <a:ext cx="68999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67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55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994" y="1491417"/>
            <a:ext cx="2547248" cy="4194618"/>
          </a:xfrm>
        </p:spPr>
        <p:txBody>
          <a:bodyPr anchor="b">
            <a:normAutofit/>
          </a:bodyPr>
          <a:lstStyle>
            <a:lvl1pPr algn="l"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5989" y="1491418"/>
            <a:ext cx="4019587" cy="8696475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0995" y="5983586"/>
            <a:ext cx="2548737" cy="4196605"/>
          </a:xfrm>
        </p:spPr>
        <p:txBody>
          <a:bodyPr>
            <a:normAutofit/>
          </a:bodyPr>
          <a:lstStyle>
            <a:lvl1pPr marL="0" indent="0" algn="l">
              <a:buNone/>
              <a:defRPr sz="168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513835" y="5983583"/>
            <a:ext cx="25444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98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246327" y="900054"/>
            <a:ext cx="3686956" cy="9611655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56" y="2108424"/>
            <a:ext cx="3407182" cy="341709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22134" y="2095414"/>
            <a:ext cx="2346748" cy="7217144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5667" y="5872519"/>
            <a:ext cx="3402300" cy="3740318"/>
          </a:xfrm>
        </p:spPr>
        <p:txBody>
          <a:bodyPr>
            <a:normAutofit/>
          </a:bodyPr>
          <a:lstStyle>
            <a:lvl1pPr marL="0" indent="0" algn="l">
              <a:buNone/>
              <a:defRPr sz="189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08497" y="10210401"/>
            <a:ext cx="3415041" cy="597563"/>
          </a:xfrm>
        </p:spPr>
        <p:txBody>
          <a:bodyPr/>
          <a:lstStyle>
            <a:lvl1pPr algn="l">
              <a:defRPr/>
            </a:lvl1pPr>
          </a:lstStyle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09407" y="594798"/>
            <a:ext cx="3414131" cy="599071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513345" y="5868063"/>
            <a:ext cx="34041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36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762703"/>
            <a:ext cx="9601200" cy="761510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11377807"/>
            <a:ext cx="9601201" cy="144615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11388770"/>
            <a:ext cx="96012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5666" y="1501772"/>
            <a:ext cx="6899910" cy="1958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5666" y="3762703"/>
            <a:ext cx="6899910" cy="644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28869" y="616692"/>
            <a:ext cx="2486707" cy="57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8FA87-BFF8-449F-BD8B-D99FEBBAE9BB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5666" y="614709"/>
            <a:ext cx="4235704" cy="57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111" y="1491416"/>
            <a:ext cx="835533" cy="94001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940">
                <a:solidFill>
                  <a:schemeClr val="accent1"/>
                </a:solidFill>
              </a:defRPr>
            </a:lvl1pPr>
          </a:lstStyle>
          <a:p>
            <a:fld id="{45862DF9-B26B-458B-862A-168A617F29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53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36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40030" indent="-240030" algn="l" defTabSz="720090" rtl="0" eaLnBrk="1" latinLnBrk="0" hangingPunct="1">
        <a:lnSpc>
          <a:spcPct val="120000"/>
        </a:lnSpc>
        <a:spcBef>
          <a:spcPts val="10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20090" indent="-240030" algn="l" defTabSz="720090" rtl="0" eaLnBrk="1" latinLnBrk="0" hangingPunct="1">
        <a:lnSpc>
          <a:spcPct val="120000"/>
        </a:lnSpc>
        <a:spcBef>
          <a:spcPts val="52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40030" algn="l" defTabSz="720090" rtl="0" eaLnBrk="1" latinLnBrk="0" hangingPunct="1">
        <a:lnSpc>
          <a:spcPct val="120000"/>
        </a:lnSpc>
        <a:spcBef>
          <a:spcPts val="52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80210" indent="-240030" algn="l" defTabSz="720090" rtl="0" eaLnBrk="1" latinLnBrk="0" hangingPunct="1">
        <a:lnSpc>
          <a:spcPct val="120000"/>
        </a:lnSpc>
        <a:spcBef>
          <a:spcPts val="52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7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60270" indent="-240030" algn="l" defTabSz="720090" rtl="0" eaLnBrk="1" latinLnBrk="0" hangingPunct="1">
        <a:lnSpc>
          <a:spcPct val="120000"/>
        </a:lnSpc>
        <a:spcBef>
          <a:spcPts val="52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120000"/>
        </a:lnSpc>
        <a:spcBef>
          <a:spcPts val="52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6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120000"/>
        </a:lnSpc>
        <a:spcBef>
          <a:spcPts val="52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6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120000"/>
        </a:lnSpc>
        <a:spcBef>
          <a:spcPts val="52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6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120000"/>
        </a:lnSpc>
        <a:spcBef>
          <a:spcPts val="52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6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87F02-9CB4-46E5-BECC-7EC1B1DB22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Fortaleza Emocional: </a:t>
            </a:r>
            <a:br>
              <a:rPr lang="pt-BR" dirty="0"/>
            </a:br>
            <a:r>
              <a:rPr lang="pt-BR" dirty="0"/>
              <a:t>Prevenção ao Suicídio no Ambiente Escolar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072414-48DA-41D1-BD36-635137876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Josemar coelho </a:t>
            </a:r>
            <a:r>
              <a:rPr lang="pt-BR" dirty="0" err="1"/>
              <a:t>felix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600FD1-0A64-4766-8336-4BCA7637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382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5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5F4CF-B620-457A-95E9-787E81A6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3: Automutilação de Crianças e Adolescentes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1633C0-22E5-4998-84BA-E81FE8379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educadores devem estar atentos a sinais físicos e comportamentais de automutilação, como marcas inexplicáveis no corpo ou mudanças drásticas de comportamento. Ao identificar possíveis casos, é essencial abordar o aluno de maneira não julgadora e aberta. Oferecer um espaço seguro para que o aluno possa expressar seus sentimentos e buscar apoio psicológico especializado são passos fundamentais.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0729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5F4CF-B620-457A-95E9-787E81A6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3: Automutilação de Crianças e Adolescentes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1633C0-22E5-4998-84BA-E81FE837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666" y="7600949"/>
            <a:ext cx="6899910" cy="4107847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Estabelecer um canal de comunicação claro e confiável com o aluno é vital. Envolver a família e trabalhar em colaboração com profissionais de saúde mental pode criar um plano de apoio abrangente. Além disso, programas educativos sobre saúde mental e estratégias de enfrentamento podem ser integrados ao currículo escolar para aumentar a conscientização e reduzir o estigma associado a esses comportamentos.</a:t>
            </a:r>
          </a:p>
          <a:p>
            <a:pPr algn="just"/>
            <a:endParaRPr lang="pt-BR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188F54-7412-48DE-96F0-B66C8382F4FE}"/>
              </a:ext>
            </a:extLst>
          </p:cNvPr>
          <p:cNvSpPr txBox="1"/>
          <p:nvPr/>
        </p:nvSpPr>
        <p:spPr>
          <a:xfrm>
            <a:off x="1910477" y="6702490"/>
            <a:ext cx="6110288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"Perceber a dor antes que ela se torne insuportável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o maior ato de empatia que podemos ter."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D31B3C-420F-4EDD-A03B-BABBE25E8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215" y="3939389"/>
            <a:ext cx="2508769" cy="2522523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2891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612C1-895C-4292-B2D0-92D3F778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4: A Importância da Presença Materna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05CB39-341E-4084-8A62-E255BC71D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presença materna tem um impacto significativo no desenvolvimento emocional e psicológico das crianças. A ausência ou falhas nesse suporte podem levar a uma série de dificuldades emocionais e comportamentais, que podem se manifestar na escola. É essencial que os educadores estejam cientes desses impactos para oferecer suporte adicional aos alunos que possam estar lidando com essas questões. </a:t>
            </a: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87658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612C1-895C-4292-B2D0-92D3F778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4: A Importância da Presença Materna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05CB39-341E-4084-8A62-E255BC71D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educadores podem criar um ambiente acolhedor e de apoio para alunos que enfrentam dificuldades devido à ausência materna. Isso pode incluir a implementação de programas de mentorias ou grupos de apoio dentro da escola. Além disso, ser uma figura de apoio constante e demonstrar compreensão pode fazer uma grande diferença para esses alunos. </a:t>
            </a: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8405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612C1-895C-4292-B2D0-92D3F778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4: A Importância da Presença Materna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05CB39-341E-4084-8A62-E255BC71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666" y="7086599"/>
            <a:ext cx="6899910" cy="3117247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Fomentar um diálogo aberto com a família e oferecer recursos para suporte emocional adicional pode ajudar a mitigar os efeitos da ausência materna. Trabalhar com conselheiros escolares para criar planos de apoio individualizados e envolver a comunidade escolar em iniciativas de apoio emocional também pode ser eficaz.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3EDDFF-32CB-4099-A7E1-663B9066B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55" y="3756428"/>
            <a:ext cx="2206995" cy="2206995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A1BC0E-ADE0-473B-B8E1-02C2BCC94DEE}"/>
              </a:ext>
            </a:extLst>
          </p:cNvPr>
          <p:cNvSpPr txBox="1"/>
          <p:nvPr/>
        </p:nvSpPr>
        <p:spPr>
          <a:xfrm>
            <a:off x="1912859" y="6045394"/>
            <a:ext cx="6143624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"Quando o lar está fragilizado, a escola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pode ser um lugar de acolhimento e cura."</a:t>
            </a:r>
          </a:p>
        </p:txBody>
      </p:sp>
    </p:spTree>
    <p:extLst>
      <p:ext uri="{BB962C8B-B14F-4D97-AF65-F5344CB8AC3E}">
        <p14:creationId xmlns:p14="http://schemas.microsoft.com/office/powerpoint/2010/main" val="467800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8196E-BE0C-4601-985A-D5153A93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5: Comportamento e a Prevenção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A9E8-8A3D-4DF2-BB31-A23853FF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Mudanças no comportamento dos alunos podem ser indicadores de problemas emocionais mais profundos. Identificar esses sinais precocemente é fundamental para a intervenção e prevenção. Estar atento a alterações no comportamento e desempenho escolar pode ajudar a detectar e abordar problemas antes que se agravem.</a:t>
            </a:r>
          </a:p>
          <a:p>
            <a:pPr marL="0" indent="0" algn="just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28930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8196E-BE0C-4601-985A-D5153A93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5: Comportamento e a Prevenção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A9E8-8A3D-4DF2-BB31-A23853FF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educadores devem observar atentamente comportamentos como isolamento, agressividade ou quedas no desempenho escolar. Oferecer um ambiente onde os alunos se sintam seguros para compartilhar seus sentimentos e preocupações pode facilitar a identificação de problemas. Realizar avaliações regulares do bem-estar emocional dos alunos pode ser uma prática útil.</a:t>
            </a:r>
          </a:p>
        </p:txBody>
      </p:sp>
    </p:spTree>
    <p:extLst>
      <p:ext uri="{BB962C8B-B14F-4D97-AF65-F5344CB8AC3E}">
        <p14:creationId xmlns:p14="http://schemas.microsoft.com/office/powerpoint/2010/main" val="362381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8196E-BE0C-4601-985A-D5153A93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5: Comportamento e a Prevenção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A9E8-8A3D-4DF2-BB31-A23853FFD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666" y="7579079"/>
            <a:ext cx="6899910" cy="4222147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Estabelecer uma relação de confiança com os alunos e suas famílias é essencial. Implementar programas de prevenção e intervenção que incluam a colaboração com psicólogos e conselheiros pode fornecer suporte adicional. Além disso, promover atividades escolares que incentivem a expressão emocional e o bem-estar pode ajudar a prevenir problemas futuros.</a:t>
            </a:r>
          </a:p>
          <a:p>
            <a:pPr algn="just"/>
            <a:endParaRPr lang="pt-BR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377C7F-7BD0-4828-8E15-5282149B3862}"/>
              </a:ext>
            </a:extLst>
          </p:cNvPr>
          <p:cNvSpPr txBox="1"/>
          <p:nvPr/>
        </p:nvSpPr>
        <p:spPr>
          <a:xfrm>
            <a:off x="2395538" y="6400800"/>
            <a:ext cx="481012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"Prevenir é cuidar dos pequenos sinais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antes que se transformem em grandes problemas."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EF3AAA2-26C4-42C5-87E4-8CE4085A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819" y="3777270"/>
            <a:ext cx="2595562" cy="2618711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232585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B3C39-26C3-4B58-8F59-E18B00454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6: Processo de Superação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F07383-D27A-4102-AAD6-BE7E71D7A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processo de superação de crises emocionais é desafiador e requer um suporte contínuo. Educadores desempenham um papel crucial na ajuda aos alunos para superar essas dificuldades, promovendo um ambiente que encoraje a recuperação e o crescimento emocional. </a:t>
            </a: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9646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B3C39-26C3-4B58-8F59-E18B00454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6: Processo de Superação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F07383-D27A-4102-AAD6-BE7E71D7A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666" y="8167341"/>
            <a:ext cx="6899910" cy="313248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Manter uma comunicação aberta e contínua com o aluno e sua família é crucial. Trabalhar em colaboração com profissionais de saúde mental para fornecer suporte adicional e garantir que o aluno receba o acompanhamento necessário pode fazer uma grande diferença no processo de superação.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F158C17-8C62-4B87-BA76-FC9E0A53688C}"/>
              </a:ext>
            </a:extLst>
          </p:cNvPr>
          <p:cNvSpPr txBox="1"/>
          <p:nvPr/>
        </p:nvSpPr>
        <p:spPr>
          <a:xfrm>
            <a:off x="2402978" y="7318295"/>
            <a:ext cx="4418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superação é feita de pequenos passos, </a:t>
            </a:r>
          </a:p>
          <a:p>
            <a:pPr algn="ctr"/>
            <a:r>
              <a:rPr lang="pt-B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cada um deles merece ser celebrado."</a:t>
            </a:r>
            <a:endParaRPr lang="pt-BR" i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D06386-48D4-4EE8-92B3-254AFC08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47" y="3944271"/>
            <a:ext cx="3516273" cy="3171310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806294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170718-6B55-4A00-AE92-3ADC061D2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666" y="3572202"/>
            <a:ext cx="6899909" cy="7305348"/>
          </a:xfrm>
        </p:spPr>
        <p:txBody>
          <a:bodyPr>
            <a:normAutofit fontScale="92500"/>
          </a:bodyPr>
          <a:lstStyle/>
          <a:p>
            <a:pPr algn="just"/>
            <a:r>
              <a:rPr lang="pt-BR" dirty="0">
                <a:latin typeface="Colibri"/>
              </a:rPr>
              <a:t>A prevenção do suicídio no ambiente escolar é um compromisso que vai além das salas de aula – é uma questão de vida. O ambiente escolar deve ser um porto seguro, onde cada aluno, professor e familiar sinta que suas dores e lutas são vistas e compreendidas. A educação não se limita ao aprendizado acadêmico, mas também ao acolhimento emocional, à criação de vínculos e ao desenvolvimento de uma cultura de empatia e respeito. Professores e funcionários têm a oportunidade de observar de perto os sinais de sofrimento, e seu olhar atento pode fazer toda a diferença. Alunos, por sua vez, precisam ser estimulados a cuidarem uns dos outros, enquanto os familiares devem ser incentivados a manter um diálogo aberto e acolhedor em casa.</a:t>
            </a:r>
          </a:p>
          <a:p>
            <a:pPr algn="just"/>
            <a:r>
              <a:rPr lang="pt-BR" dirty="0">
                <a:latin typeface="Colibri"/>
              </a:rPr>
              <a:t>Ao longo deste e-book, vamos tratar a importância da prevenção e do cuidado à saúde mental no ambiente escolar, abordando reflexões para criar uma rede que valoriza a vida e fortalece o bem-estar de todos. Juntos, podemos transformar o ambiente escolar em um lugar onde cada pessoa sinta que não está sozinha e que sempre haverá alguém pronto para ouvir e ajudar.</a:t>
            </a:r>
          </a:p>
          <a:p>
            <a:pPr algn="just"/>
            <a:endParaRPr lang="pt-BR" dirty="0">
              <a:latin typeface="Co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E7AEEC6-8066-4365-86F9-5FB47C02DAB7}"/>
              </a:ext>
            </a:extLst>
          </p:cNvPr>
          <p:cNvSpPr txBox="1">
            <a:spLocks/>
          </p:cNvSpPr>
          <p:nvPr/>
        </p:nvSpPr>
        <p:spPr>
          <a:xfrm>
            <a:off x="1515667" y="1470912"/>
            <a:ext cx="6899909" cy="1913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200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6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Fortaleza Emocional: </a:t>
            </a:r>
            <a:br>
              <a:rPr lang="pt-BR" dirty="0"/>
            </a:br>
            <a:r>
              <a:rPr lang="pt-BR" dirty="0"/>
              <a:t>Prevenção ao Suicídio no Ambiente Escolar</a:t>
            </a:r>
          </a:p>
        </p:txBody>
      </p:sp>
    </p:spTree>
    <p:extLst>
      <p:ext uri="{BB962C8B-B14F-4D97-AF65-F5344CB8AC3E}">
        <p14:creationId xmlns:p14="http://schemas.microsoft.com/office/powerpoint/2010/main" val="3239106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793C8-B6D7-4A20-A43E-84284C24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666" y="1237078"/>
            <a:ext cx="6899910" cy="56765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OBRIGADO POR LER ATÉ AQUI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C01924-4C02-48E7-9A97-B219D3112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 Ebook é um produto educacional gerado por IA, e diagramado por humano, para o MBA em </a:t>
            </a:r>
            <a:r>
              <a:rPr lang="pt-BR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 Science e </a:t>
            </a:r>
            <a:r>
              <a:rPr lang="pt-BR" sz="28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lang="pt-BR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 USP/Esalq, com pesquisas de materiais do Instituto Vita </a:t>
            </a:r>
            <a:r>
              <a:rPr lang="pt-BR" sz="28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Alere</a:t>
            </a:r>
            <a:r>
              <a:rPr lang="pt-BR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passo a passo se encontra no meu GitHub.</a:t>
            </a:r>
          </a:p>
          <a:p>
            <a:pPr lvl="1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Link:&lt; &gt;</a:t>
            </a:r>
          </a:p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Todo conteúdo foi gerado com fins didáticos de construção, baseado em uma pesquisas da coletânea </a:t>
            </a:r>
            <a:r>
              <a:rPr lang="pt-BR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Histórias de sobreviventes do suicídio.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CB5E07-D746-4C56-B39E-7E9EA141B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0" r="14505" b="8094"/>
          <a:stretch/>
        </p:blipFill>
        <p:spPr>
          <a:xfrm>
            <a:off x="2305093" y="1855689"/>
            <a:ext cx="1791387" cy="15188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41100CD-F2CD-47AE-A0B7-5157B0798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71" y="1793519"/>
            <a:ext cx="2068667" cy="16083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BDB2D03-A61E-4E4B-8E7D-F43183B14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248" y="1821200"/>
            <a:ext cx="1791387" cy="15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8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4">
            <a:extLst>
              <a:ext uri="{FF2B5EF4-FFF2-40B4-BE49-F238E27FC236}">
                <a16:creationId xmlns:a16="http://schemas.microsoft.com/office/drawing/2014/main" id="{3BEDC183-DD22-4C6C-92A2-ADB4CEEAA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57" y="299030"/>
            <a:ext cx="2274114" cy="223693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A83CCF-665B-4457-828A-B47D109D1539}"/>
              </a:ext>
            </a:extLst>
          </p:cNvPr>
          <p:cNvSpPr txBox="1">
            <a:spLocks/>
          </p:cNvSpPr>
          <p:nvPr/>
        </p:nvSpPr>
        <p:spPr>
          <a:xfrm>
            <a:off x="581431" y="2535965"/>
            <a:ext cx="4178704" cy="525066"/>
          </a:xfrm>
          <a:prstGeom prst="rect">
            <a:avLst/>
          </a:prstGeom>
        </p:spPr>
        <p:txBody>
          <a:bodyPr vert="horz" lIns="72009" tIns="36005" rIns="72009" bIns="3600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90" dirty="0"/>
              <a:t>Prof. Josemar Coelho Felix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CCB5FB7-EC6A-4F8A-8C25-1A8786552050}"/>
              </a:ext>
            </a:extLst>
          </p:cNvPr>
          <p:cNvSpPr txBox="1"/>
          <p:nvPr/>
        </p:nvSpPr>
        <p:spPr>
          <a:xfrm>
            <a:off x="581431" y="3149804"/>
            <a:ext cx="442318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mbria" panose="02040503050406030204" pitchFamily="18" charset="0"/>
              </a:rPr>
              <a:t>Doutorando e Mestre em Ciência da Computação na UFOP, graduado em Engenharia de Produção pelo IFMG-Campus Congonhas, Bacharelado em Ciência e Tecnologia pela UFSJ e também concluiu o MBA em Gestão de Projetos pela USP/ESALQ. </a:t>
            </a:r>
          </a:p>
          <a:p>
            <a:pPr algn="just"/>
            <a:r>
              <a:rPr lang="pt-BR" sz="2400" dirty="0">
                <a:solidFill>
                  <a:srgbClr val="333333"/>
                </a:solidFill>
                <a:latin typeface="Cambria" panose="02040503050406030204" pitchFamily="18" charset="0"/>
              </a:rPr>
              <a:t>Atua principalmente nos seguintes temas: ciência de dados, gestão de projetos, inclusão digital-educativa, popularização da ciência, educação empreendedora e inovação tecnológica. </a:t>
            </a:r>
            <a:endParaRPr lang="pt-BR" sz="24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5B7168-2415-448B-B205-8C70E51970EC}"/>
              </a:ext>
            </a:extLst>
          </p:cNvPr>
          <p:cNvSpPr txBox="1"/>
          <p:nvPr/>
        </p:nvSpPr>
        <p:spPr>
          <a:xfrm>
            <a:off x="5346313" y="6319061"/>
            <a:ext cx="347111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333333"/>
                </a:solidFill>
                <a:latin typeface="Cambria" panose="02040503050406030204" pitchFamily="18" charset="0"/>
              </a:rPr>
              <a:t>Este trabalho é resultado do aprendizado do Curso de Pós Graduação em Data Science e </a:t>
            </a:r>
            <a:r>
              <a:rPr lang="pt-BR" dirty="0" err="1">
                <a:solidFill>
                  <a:srgbClr val="333333"/>
                </a:solidFill>
                <a:latin typeface="Cambria" panose="02040503050406030204" pitchFamily="18" charset="0"/>
              </a:rPr>
              <a:t>Analytics</a:t>
            </a:r>
            <a:r>
              <a:rPr lang="pt-BR" dirty="0">
                <a:solidFill>
                  <a:srgbClr val="333333"/>
                </a:solidFill>
                <a:latin typeface="Cambria" panose="02040503050406030204" pitchFamily="18" charset="0"/>
              </a:rPr>
              <a:t> e é parte do trabalho de conclusão de curso orientado pelo Dr. Diego de Oliveira da Cunha</a:t>
            </a:r>
          </a:p>
          <a:p>
            <a:pPr algn="just"/>
            <a:endParaRPr lang="pt-BR" dirty="0">
              <a:solidFill>
                <a:srgbClr val="333333"/>
              </a:solidFill>
              <a:latin typeface="Cambria" panose="02040503050406030204" pitchFamily="18" charset="0"/>
            </a:endParaRPr>
          </a:p>
          <a:p>
            <a:pPr algn="just"/>
            <a:r>
              <a:rPr lang="it-IT" dirty="0"/>
              <a:t>Contato: coelhof.josemar@gmail.com</a:t>
            </a:r>
          </a:p>
          <a:p>
            <a:pPr algn="just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D12DBD4-49A8-47C9-989B-263C2E823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7" t="19910" r="16085" b="19221"/>
          <a:stretch/>
        </p:blipFill>
        <p:spPr>
          <a:xfrm>
            <a:off x="5438535" y="4696367"/>
            <a:ext cx="2487306" cy="123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F7D84-1D91-452B-8E3E-139E71B6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1: o Cuidado com o Profissional de Educação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8CE774-B141-4111-9C8B-59A1FACEE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066" y="3657600"/>
            <a:ext cx="4999434" cy="73152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saúde mental dos profissionais da educação é um componente vital para um ambiente escolar eficaz. Educadores enfrentam pressão constante, seja para lidar com um número crescente de alunos, desafios pedagógicos, ou questões emocionais e comportamentais dos estudantes.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estresse acumulado pode levar ao esgotamento e afetar a qualidade do ensino. Reconhecer a importância do bem-estar dos educadores é crucial para garantir que possam oferecer o melhor suporte aos alunos.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BR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D54509-FC10-4CCE-95EF-B60678E1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13" y="4057650"/>
            <a:ext cx="2697742" cy="2751031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8987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F7D84-1D91-452B-8E3E-139E71B6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1: o Cuidado com o Profissional de Educação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8CE774-B141-4111-9C8B-59A1FACEE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665" y="3762702"/>
            <a:ext cx="6899911" cy="7101813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Para apoiar os educadores, é essencial implementar práticas que promovam seu bem-estar mental. Isso pode incluir a criação de espaços regulares para discussões sobre dificuldades emocionais e profissionais, bem como a introdução de programas de suporte psicológico. Por exemplo, uma escola pode estabelecer um grupo de apoio onde os professores compartilham suas experiências e estratégias para lidar com o estresse.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8238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F7D84-1D91-452B-8E3E-139E71B6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1: o Cuidado com o Profissional de Educação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8CE774-B141-4111-9C8B-59A1FACEE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666" y="6400800"/>
            <a:ext cx="6899910" cy="5266997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Desenvolver uma rede de suporte interno é fundamental. Isso pode envolver parcerias com psicólogos e consultores de saúde mental para oferecer sessões de aconselhamento e workshops sobre gerenciamento de estresse. Incentivar a participação em programas de desenvolvimento profissional que incluam estratégias de autocompaixão pode ajudar. Além disso, a administração escolar deve promover um ambiente onde os educadores se sintam confortáveis em expressar suas preocupações sem medo de estigmatização.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pt-BR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249DAA-C33D-405C-B31F-8330838935C0}"/>
              </a:ext>
            </a:extLst>
          </p:cNvPr>
          <p:cNvSpPr txBox="1"/>
          <p:nvPr/>
        </p:nvSpPr>
        <p:spPr>
          <a:xfrm>
            <a:off x="2019657" y="5502531"/>
            <a:ext cx="5891927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"Cuidar de quem educa é o primeiro passo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um ambiente escolar saudável."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93B425D-2867-41F6-A2F0-09CF6A31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25" y="3794662"/>
            <a:ext cx="2776992" cy="1584108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9354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A6DB0-00C7-4C86-8D81-1ABD36D1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2: Motivações para Escrever sobre Saúde Mental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9A5D84-FD71-4E0C-8DB5-AA69CB4F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45" y="3638551"/>
            <a:ext cx="6899910" cy="7661278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motivação para abordar a saúde mental no ambiente escolar decorre da crescente preocupação com o bem-estar emocional dos alunos. Educadores frequentemente são os primeiros a identificar sinais de sofrimento psicológico e, portanto, têm um papel crucial na intervenção precoce. Escrever sobre esse tema é uma forma de capacitar os profissionais da educação com ferramentas e conhecimentos necessários para lidar com situações delicadas e promover um ambiente de apoio.</a:t>
            </a:r>
          </a:p>
        </p:txBody>
      </p:sp>
    </p:spTree>
    <p:extLst>
      <p:ext uri="{BB962C8B-B14F-4D97-AF65-F5344CB8AC3E}">
        <p14:creationId xmlns:p14="http://schemas.microsoft.com/office/powerpoint/2010/main" val="196442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A6DB0-00C7-4C86-8D81-1ABD36D1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2: Motivações para Escrever sobre Saúde Mental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9A5D84-FD71-4E0C-8DB5-AA69CB4FD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Desenvolver e compartilhar recursos educativos que abordem a saúde mental pode ajudar a desmistificar o tema e encorajar a discussão aberta. Workshops e treinamentos sobre como reconhecer sinais de distúrbios emocionais e intervenções adequadas são essenciais. Um exemplo é a implementação de programas de capacitação para professores, que incluem simulações de situações e estratégias de resposta.</a:t>
            </a:r>
          </a:p>
        </p:txBody>
      </p:sp>
    </p:spTree>
    <p:extLst>
      <p:ext uri="{BB962C8B-B14F-4D97-AF65-F5344CB8AC3E}">
        <p14:creationId xmlns:p14="http://schemas.microsoft.com/office/powerpoint/2010/main" val="158406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A6DB0-00C7-4C86-8D81-1ABD36D1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2: Motivações para Escrever sobre Saúde Mental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9A5D84-FD71-4E0C-8DB5-AA69CB4F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45" y="7755583"/>
            <a:ext cx="6899910" cy="5289857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Criar uma rede de recursos e apoio é vital. Isso pode envolver o desenvolvimento de materiais informativos para professores e pais, além da promoção de eventos que abordem a importância da saúde mental. Além disso, fomentar uma colaboração estreita entre a escola e serviços de saúde mental comunitários pode garantir que os alunos recebam o suporte necessário.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4679EB-DA04-4B21-822B-3BFFA8446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30" y="3778159"/>
            <a:ext cx="2813100" cy="2892444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54467D-A05A-4272-A345-06DDABA81855}"/>
              </a:ext>
            </a:extLst>
          </p:cNvPr>
          <p:cNvSpPr txBox="1"/>
          <p:nvPr/>
        </p:nvSpPr>
        <p:spPr>
          <a:xfrm>
            <a:off x="2651468" y="6765853"/>
            <a:ext cx="481012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"A escola é o segundo lar, e o professor, muitas vezes, o primeiro a enxergar a dor silenciosa."</a:t>
            </a:r>
          </a:p>
        </p:txBody>
      </p:sp>
    </p:spTree>
    <p:extLst>
      <p:ext uri="{BB962C8B-B14F-4D97-AF65-F5344CB8AC3E}">
        <p14:creationId xmlns:p14="http://schemas.microsoft.com/office/powerpoint/2010/main" val="271414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5F4CF-B620-457A-95E9-787E81A6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Capítulo 3: Automutilação de Crianças e Adolescentes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1633C0-22E5-4998-84BA-E81FE8379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automutilação é um comportamento preocupante que pode indicar uma profunda angústia emocional. Muitas vezes, crianças e adolescentes recorrem a essa prática como uma forma de lidar com sentimentos que não conseguem expressar de outra maneira. A detecção precoce e a intervenção adequada são cruciais para oferecer o suporte necessário e prevenir consequências mais graves.</a:t>
            </a:r>
          </a:p>
        </p:txBody>
      </p:sp>
    </p:spTree>
    <p:extLst>
      <p:ext uri="{BB962C8B-B14F-4D97-AF65-F5344CB8AC3E}">
        <p14:creationId xmlns:p14="http://schemas.microsoft.com/office/powerpoint/2010/main" val="289045515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579</TotalTime>
  <Words>1687</Words>
  <Application>Microsoft Office PowerPoint</Application>
  <PresentationFormat>Papel A3 (297 x 420 mm)</PresentationFormat>
  <Paragraphs>65</Paragraphs>
  <Slides>21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</vt:lpstr>
      <vt:lpstr>Colibri</vt:lpstr>
      <vt:lpstr>Gill Sans MT</vt:lpstr>
      <vt:lpstr>Times New Roman</vt:lpstr>
      <vt:lpstr>Galeria</vt:lpstr>
      <vt:lpstr>Fortaleza Emocional:  Prevenção ao Suicídio no Ambiente Escolar</vt:lpstr>
      <vt:lpstr>Apresentação do PowerPoint</vt:lpstr>
      <vt:lpstr>Capítulo 1: o Cuidado com o Profissional de Educação</vt:lpstr>
      <vt:lpstr>Capítulo 1: o Cuidado com o Profissional de Educação</vt:lpstr>
      <vt:lpstr>Capítulo 1: o Cuidado com o Profissional de Educação</vt:lpstr>
      <vt:lpstr>Capítulo 2: Motivações para Escrever sobre Saúde Mental</vt:lpstr>
      <vt:lpstr>Capítulo 2: Motivações para Escrever sobre Saúde Mental</vt:lpstr>
      <vt:lpstr>Capítulo 2: Motivações para Escrever sobre Saúde Mental</vt:lpstr>
      <vt:lpstr>Capítulo 3: Automutilação de Crianças e Adolescentes</vt:lpstr>
      <vt:lpstr>Capítulo 3: Automutilação de Crianças e Adolescentes</vt:lpstr>
      <vt:lpstr>Capítulo 3: Automutilação de Crianças e Adolescentes</vt:lpstr>
      <vt:lpstr>Capítulo 4: A Importância da Presença Materna</vt:lpstr>
      <vt:lpstr>Capítulo 4: A Importância da Presença Materna</vt:lpstr>
      <vt:lpstr>Capítulo 4: A Importância da Presença Materna</vt:lpstr>
      <vt:lpstr>Capítulo 5: Comportamento e a Prevenção</vt:lpstr>
      <vt:lpstr>Capítulo 5: Comportamento e a Prevenção</vt:lpstr>
      <vt:lpstr>Capítulo 5: Comportamento e a Prevenção</vt:lpstr>
      <vt:lpstr>Capítulo 6: Processo de Superação</vt:lpstr>
      <vt:lpstr>Capítulo 6: Processo de Superação</vt:lpstr>
      <vt:lpstr>OBRIGADO POR LER ATÉ AQUI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Fortaleza Emocional:  Prevenção ao Suicídio no Ambiente Escolar</dc:title>
  <dc:creator>Josemar Coelho Felix</dc:creator>
  <cp:lastModifiedBy>Josemar Coelho Felix</cp:lastModifiedBy>
  <cp:revision>19</cp:revision>
  <dcterms:created xsi:type="dcterms:W3CDTF">2024-09-19T11:44:38Z</dcterms:created>
  <dcterms:modified xsi:type="dcterms:W3CDTF">2024-10-18T17:56:29Z</dcterms:modified>
</cp:coreProperties>
</file>